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1887" r:id="rId4"/>
    <p:sldId id="1891" r:id="rId5"/>
    <p:sldId id="1892" r:id="rId6"/>
    <p:sldId id="1893" r:id="rId7"/>
    <p:sldId id="1895" r:id="rId8"/>
    <p:sldId id="1894" r:id="rId9"/>
    <p:sldId id="1896" r:id="rId10"/>
    <p:sldId id="1911" r:id="rId11"/>
    <p:sldId id="1912" r:id="rId12"/>
    <p:sldId id="1899" r:id="rId13"/>
    <p:sldId id="1913" r:id="rId14"/>
    <p:sldId id="1914" r:id="rId15"/>
    <p:sldId id="1915" r:id="rId16"/>
    <p:sldId id="1903" r:id="rId17"/>
    <p:sldId id="1916" r:id="rId18"/>
    <p:sldId id="1917" r:id="rId19"/>
    <p:sldId id="1909" r:id="rId20"/>
    <p:sldId id="1907" r:id="rId21"/>
    <p:sldId id="1906" r:id="rId22"/>
    <p:sldId id="19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3636"/>
    <a:srgbClr val="003EA5"/>
    <a:srgbClr val="2F3571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FIP</a:t>
            </a:r>
            <a:r>
              <a:rPr lang="en-US" baseline="0"/>
              <a:t> Releases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Year 1</c:v>
                </c:pt>
                <c:pt idx="1">
                  <c:v>Year 2</c:v>
                </c:pt>
                <c:pt idx="2">
                  <c:v>Year 3</c:v>
                </c:pt>
                <c:pt idx="3">
                  <c:v>Year 4</c:v>
                </c:pt>
                <c:pt idx="4">
                  <c:v>Year 5</c:v>
                </c:pt>
              </c:strCache>
            </c:strRef>
          </c:cat>
          <c:val>
            <c:numRef>
              <c:f>Sheet1!$B$1:$B$5</c:f>
              <c:numCache>
                <c:formatCode>#,##0</c:formatCode>
                <c:ptCount val="5"/>
                <c:pt idx="0">
                  <c:v>623757.00887978124</c:v>
                </c:pt>
                <c:pt idx="1">
                  <c:v>693256.70867056027</c:v>
                </c:pt>
                <c:pt idx="2">
                  <c:v>760518.56641605403</c:v>
                </c:pt>
                <c:pt idx="3">
                  <c:v>816016.46444147872</c:v>
                </c:pt>
                <c:pt idx="4">
                  <c:v>862797.25159212574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A6-4A96-B410-F2CD1A5A4F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93018544"/>
        <c:axId val="693018872"/>
      </c:barChart>
      <c:catAx>
        <c:axId val="69301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018872"/>
        <c:crosses val="autoZero"/>
        <c:auto val="1"/>
        <c:lblAlgn val="ctr"/>
        <c:lblOffset val="100"/>
        <c:noMultiLvlLbl val="0"/>
      </c:catAx>
      <c:valAx>
        <c:axId val="693018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301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Logo, icon&#10;&#10;Description automatically generated">
            <a:extLst>
              <a:ext uri="{FF2B5EF4-FFF2-40B4-BE49-F238E27FC236}">
                <a16:creationId xmlns:a16="http://schemas.microsoft.com/office/drawing/2014/main" id="{BCBDADC0-A549-4CC9-8A13-095A10BAB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54" y="1939377"/>
            <a:ext cx="3855494" cy="297924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6EE25F-F099-447D-ABE2-62C814A9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98875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6B27-6F1B-441F-ACA2-7D2D69404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092" y="2999671"/>
            <a:ext cx="5486400" cy="85865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BREAK SLIDE</a:t>
            </a:r>
          </a:p>
        </p:txBody>
      </p:sp>
    </p:spTree>
    <p:extLst>
      <p:ext uri="{BB962C8B-B14F-4D97-AF65-F5344CB8AC3E}">
        <p14:creationId xmlns:p14="http://schemas.microsoft.com/office/powerpoint/2010/main" val="22567361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7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51622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6B27-6F1B-441F-ACA2-7D2D694044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5092" y="2999671"/>
            <a:ext cx="5486400" cy="858658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4C94F-6FEC-4BD9-8CB6-EF4893691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2539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74C94F-6FEC-4BD9-8CB6-EF48936919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185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FBF4A-6B09-4C90-8419-567A6FE4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DE6F28-DDD1-4579-94A6-4360F9482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13" y="423899"/>
            <a:ext cx="1975774" cy="117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15345"/>
      </p:ext>
    </p:extLst>
  </p:cSld>
  <p:clrMapOvr>
    <a:masterClrMapping/>
  </p:clrMapOvr>
  <p:transition spd="slow">
    <p:push dir="r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Log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4DE6F28-DDD1-4579-94A6-4360F9482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225" y="5889793"/>
            <a:ext cx="859550" cy="51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6491"/>
      </p:ext>
    </p:extLst>
  </p:cSld>
  <p:clrMapOvr>
    <a:masterClrMapping/>
  </p:clrMapOvr>
  <p:transition spd="slow">
    <p:push dir="r"/>
  </p:transition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Color Layout -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33E6E-A0B4-411C-BBB8-54CD86FC3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B36C9-162D-4B93-9009-5EB34A5A66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8113" y="424543"/>
            <a:ext cx="1975774" cy="11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875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Color Layout -log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2DCA06-E1B2-465E-A5FB-90F6EE652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6225" y="5890354"/>
            <a:ext cx="859550" cy="5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6147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E06DAB-FFAA-4328-B7CB-5A0D0EFD7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227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C228441-6161-4B29-9970-680FEA52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66" y="1836222"/>
            <a:ext cx="6478968" cy="1652276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0F0B6B-A692-466A-BDFF-FDD1E7B056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8875" y="3754814"/>
            <a:ext cx="6479659" cy="131196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734370E-FE58-490F-B859-AD73F23C3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0194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00F0B6B-A692-466A-BDFF-FDD1E7B056F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968875" y="1836222"/>
            <a:ext cx="6479659" cy="3230556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E06DAB-FFAA-4328-B7CB-5A0D0EFD76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227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734370E-FE58-490F-B859-AD73F23C35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235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CBDADC0-A549-4CC9-8A13-095A10BAB3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54" y="1939377"/>
            <a:ext cx="3855494" cy="297924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C6EE25F-F099-447D-ABE2-62C814A9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957401"/>
      </p:ext>
    </p:extLst>
  </p:cSld>
  <p:clrMapOvr>
    <a:masterClrMapping/>
  </p:clrMapOvr>
  <p:transition spd="slow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2446DF-4D38-4576-8A13-3C4B9D2A6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1EDE33-B73A-4114-B5DB-886DC8AB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555" y="1697763"/>
            <a:ext cx="4518991" cy="1228709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91A04DA-856C-4EC7-8CFA-4C2DFFE16B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0278" y="3139519"/>
            <a:ext cx="4519614" cy="2020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5A85E0-EEA0-46B9-BE82-8BA9A193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950"/>
      </p:ext>
    </p:extLst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91A04DA-856C-4EC7-8CFA-4C2DFFE16BC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910278" y="1697763"/>
            <a:ext cx="4519614" cy="346247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2446DF-4D38-4576-8A13-3C4B9D2A6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15A85E0-EEA0-46B9-BE82-8BA9A193A4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25349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894074-E629-4237-9D7D-8EF5F1ED7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8338" y="0"/>
            <a:ext cx="6443662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F73190-07C2-4937-9E8C-31403822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" y="1697763"/>
            <a:ext cx="4518991" cy="1228709"/>
          </a:xfrm>
          <a:prstGeom prst="rect">
            <a:avLst/>
          </a:prstGeom>
        </p:spPr>
        <p:txBody>
          <a:bodyPr anchor="ctr"/>
          <a:lstStyle>
            <a:lvl1pPr algn="l"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936E554-E33E-4E27-8D3E-32A6B9A7B4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49" y="3139519"/>
            <a:ext cx="4519614" cy="202071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1062D9A-6466-4A5A-9163-F93212E98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17525"/>
      </p:ext>
    </p:extLst>
  </p:cSld>
  <p:clrMapOvr>
    <a:masterClrMapping/>
  </p:clrMapOvr>
  <p:transition spd="slow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7936E554-E33E-4E27-8D3E-32A6B9A7B4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5949" y="1697763"/>
            <a:ext cx="4519614" cy="3462474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894074-E629-4237-9D7D-8EF5F1ED76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8338" y="0"/>
            <a:ext cx="6443662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51062D9A-6466-4A5A-9163-F93212E98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96765"/>
      </p:ext>
    </p:extLst>
  </p:cSld>
  <p:clrMapOvr>
    <a:masterClrMapping/>
  </p:clrMapOvr>
  <p:transition spd="slow">
    <p:push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7EDB3E-919E-47F0-88F0-CDA393A50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7549" y="1232452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5F672C-F85D-45F8-A8DA-A6F5031A2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7549" y="3851075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3526F9-D8F7-4EF5-B79D-2E9257449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781" y="1961483"/>
            <a:ext cx="5224670" cy="1467517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F648EF7-BF76-4079-A49B-E7175A4285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090" y="3851075"/>
            <a:ext cx="5225227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8333D35-E785-4756-B385-CC0C4A76C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5616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3F648EF7-BF76-4079-A49B-E7175A4285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9090" y="1961483"/>
            <a:ext cx="5225227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E7EDB3E-919E-47F0-88F0-CDA393A505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7549" y="1232452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D5F672C-F85D-45F8-A8DA-A6F5031A25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87549" y="3851075"/>
            <a:ext cx="5224670" cy="21965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8333D35-E785-4756-B385-CC0C4A76C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024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66186-E441-416B-A22F-5BD1985B7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48013"/>
            <a:ext cx="12192000" cy="37099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B24881-38F4-44AE-B77D-3FB07F91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38" y="365125"/>
            <a:ext cx="9784313" cy="781007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0C4B2-655A-4B19-989B-8D074E47DD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8" y="1420791"/>
            <a:ext cx="9784313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C9B82AD-1EB4-473D-9306-AEB2369EF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60" y="137500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60534"/>
      </p:ext>
    </p:extLst>
  </p:cSld>
  <p:clrMapOvr>
    <a:masterClrMapping/>
  </p:clrMapOvr>
  <p:transition spd="slow"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0C4B2-655A-4B19-989B-8D074E47DD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8" y="365125"/>
            <a:ext cx="9784313" cy="2508229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466186-E441-416B-A22F-5BD1985B7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148013"/>
            <a:ext cx="12192000" cy="37099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C9B82AD-1EB4-473D-9306-AEB2369EFE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860" y="137500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47174"/>
      </p:ext>
    </p:extLst>
  </p:cSld>
  <p:clrMapOvr>
    <a:masterClrMapping/>
  </p:clrMapOvr>
  <p:transition spd="slow"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F2F42C-BBAA-4B7D-AE2A-11AB30F59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1738" y="21685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76970F9-38FC-4544-88AF-848F6EEB51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9589" y="21685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611EC-A3B1-43AF-9307-415469E4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738" y="365125"/>
            <a:ext cx="9784313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4141A-B024-4AD0-A372-21B7ECD071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9" y="4919662"/>
            <a:ext cx="4716462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9E2F69-DD08-49B5-98CC-2B860B97C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589" y="4906157"/>
            <a:ext cx="4716462" cy="1452563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27CE367-F817-49AC-AA45-ACD88B08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44813"/>
      </p:ext>
    </p:extLst>
  </p:cSld>
  <p:clrMapOvr>
    <a:masterClrMapping/>
  </p:clrMapOvr>
  <p:transition spd="slow">
    <p:push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F2F42C-BBAA-4B7D-AE2A-11AB30F59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1738" y="3651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76970F9-38FC-4544-88AF-848F6EEB51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9589" y="365125"/>
            <a:ext cx="4716462" cy="22733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4141A-B024-4AD0-A372-21B7ECD071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201739" y="2974933"/>
            <a:ext cx="4716462" cy="33837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99E2F69-DD08-49B5-98CC-2B860B97C3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69589" y="2974933"/>
            <a:ext cx="4716462" cy="33837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accent5"/>
                </a:solidFill>
              </a:defRPr>
            </a:lvl1pPr>
            <a:lvl2pPr algn="l">
              <a:defRPr sz="16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27CE367-F817-49AC-AA45-ACD88B08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42329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754" y="1939377"/>
            <a:ext cx="3855494" cy="2979245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163B7920-8137-4207-93D6-AD67C3F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5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761294"/>
      </p:ext>
    </p:extLst>
  </p:cSld>
  <p:clrMapOvr>
    <a:masterClrMapping/>
  </p:clrMapOvr>
  <p:transition spd="slow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37AFD9-4C2B-4527-9E31-3142A7DDD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512" y="692150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4A9E7FB-D8B3-40ED-B662-92C4AA896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4149" y="692150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85726B0-C183-4AE9-97CF-0B788068D9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512" y="3620949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06275C6-2AD9-473D-A0DF-69EE49081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4149" y="3620949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B6FE0D-6676-4A46-B9E8-3805CAAD2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579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130E3C7-6F5D-40A9-BA1E-7D404C68A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6889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3630BA-D50A-4C00-A0A2-43B4265F7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87252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C130E3C7-6F5D-40A9-BA1E-7D404C68AC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06889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B37AFD9-4C2B-4527-9E31-3142A7DDD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2512" y="692150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4A9E7FB-D8B3-40ED-B662-92C4AA896E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34149" y="692150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85726B0-C183-4AE9-97CF-0B788068D9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512" y="3620949"/>
            <a:ext cx="2740452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06275C6-2AD9-473D-A0DF-69EE49081E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34149" y="3620949"/>
            <a:ext cx="2772074" cy="254793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293630BA-D50A-4C00-A0A2-43B4265F7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4112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B80F24-563A-4CD3-B7FF-FBACD7D3E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875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07225FC-4CCC-428A-AE55-4D4A896FF2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1641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165B085-C414-4A2D-9017-74A716F1B5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304" y="2070949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5F904E-BD5F-4036-BAA5-ADEE5DFE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365125"/>
            <a:ext cx="10107653" cy="1325563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AB7CC2-D77C-44F3-A617-B9100E20E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A4640E-1FB9-4A1A-97DC-4D48B6976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0588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152D009-854B-4EC5-A820-55FAF70280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69301" y="4646722"/>
            <a:ext cx="3070225" cy="1703974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A4E530A-7FC8-490C-920B-BD1E4561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4941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EB80F24-563A-4CD3-B7FF-FBACD7D3E7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31875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07225FC-4CCC-428A-AE55-4D4A896FF2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51641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5165B085-C414-4A2D-9017-74A716F1B5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69304" y="365125"/>
            <a:ext cx="3070225" cy="219551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AB7CC2-D77C-44F3-A617-B9100E20E4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1875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A4640E-1FB9-4A1A-97DC-4D48B697671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0588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152D009-854B-4EC5-A820-55FAF70280A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069301" y="2849671"/>
            <a:ext cx="3070225" cy="35010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200">
                <a:solidFill>
                  <a:schemeClr val="accent5"/>
                </a:solidFill>
              </a:defRPr>
            </a:lvl3pPr>
            <a:lvl4pPr algn="l">
              <a:defRPr sz="1100">
                <a:solidFill>
                  <a:schemeClr val="accent5"/>
                </a:solidFill>
              </a:defRPr>
            </a:lvl4pPr>
            <a:lvl5pPr algn="l">
              <a:defRPr sz="11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4A4E530A-7FC8-490C-920B-BD1E4561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5108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D641D6-7C40-4482-AC27-36655F68D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488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EE70EBC-5881-4A13-9F28-90AAB50AB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4735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0C5B9AD-B499-44EE-8B52-C1DCBDC24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4131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86A9B8-DC6C-48E5-B9FF-A4C5E40ED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9353" y="1491185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5A24F1-FEF8-49F1-9261-C642BD21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87" y="365126"/>
            <a:ext cx="10195865" cy="849900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E97E3A-6B8C-4699-8FB4-3A5B71F853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9488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1EBEC85-8733-4BBE-A632-5D3B07095A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4735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DCC678-6E4E-46F5-AD03-FEDA9CD682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4131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E1AAD91-9DB3-46E3-AF89-E3786E6E0E3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99378" y="4653418"/>
            <a:ext cx="2286000" cy="1722329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B987187-AE8A-40EE-83FC-4BB9AD683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1313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D641D6-7C40-4482-AC27-36655F68D7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9488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EE70EBC-5881-4A13-9F28-90AAB50AB8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4735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0C5B9AD-B499-44EE-8B52-C1DCBDC24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84131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186A9B8-DC6C-48E5-B9FF-A4C5E40EDB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89353" y="365126"/>
            <a:ext cx="2286000" cy="28860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FE97E3A-6B8C-4699-8FB4-3A5B71F853B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9488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1EBEC85-8733-4BBE-A632-5D3B07095A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94735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DCC678-6E4E-46F5-AD03-FEDA9CD682C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4131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E1AAD91-9DB3-46E3-AF89-E3786E6E0E3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899378" y="3606800"/>
            <a:ext cx="2286000" cy="2768947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accent5"/>
                </a:solidFill>
              </a:defRPr>
            </a:lvl1pPr>
            <a:lvl2pPr algn="l">
              <a:defRPr sz="1400">
                <a:solidFill>
                  <a:schemeClr val="accent5"/>
                </a:solidFill>
              </a:defRPr>
            </a:lvl2pPr>
            <a:lvl3pPr algn="l">
              <a:defRPr sz="1400">
                <a:solidFill>
                  <a:schemeClr val="accent5"/>
                </a:solidFill>
              </a:defRPr>
            </a:lvl3pPr>
            <a:lvl4pPr algn="l">
              <a:defRPr sz="1200">
                <a:solidFill>
                  <a:schemeClr val="accent5"/>
                </a:solidFill>
              </a:defRPr>
            </a:lvl4pPr>
            <a:lvl5pPr algn="l"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B987187-AE8A-40EE-83FC-4BB9AD6839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100" y="637981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35406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EE38E4-B8DB-4ED1-B75A-0D5043B40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9138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953D3A-DDB5-4E3F-B8E0-5FCC669E23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2736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420BCA0-03A2-49FA-91E9-FE110925E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138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45A83C8-E64D-482E-B04C-B3F5B5BB4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2736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E961E5B-730D-4828-8688-D5C16691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06081E6-C406-4F4A-B1A9-80C63197B9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0FE42B4-C3ED-41B5-8EAF-5EAB322F6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67262"/>
      </p:ext>
    </p:extLst>
  </p:cSld>
  <p:clrMapOvr>
    <a:masterClrMapping/>
  </p:clrMapOvr>
  <p:transition spd="slow">
    <p:push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306081E6-C406-4F4A-B1A9-80C63197B9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5EE38E4-B8DB-4ED1-B75A-0D5043B403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9138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73953D3A-DDB5-4E3F-B8E0-5FCC669E23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92736" y="901700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420BCA0-03A2-49FA-91E9-FE110925EF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9138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545A83C8-E64D-482E-B04C-B3F5B5BB4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2736" y="3617912"/>
            <a:ext cx="2730500" cy="23383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00FE42B4-C3ED-41B5-8EAF-5EAB322F68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45069"/>
      </p:ext>
    </p:extLst>
  </p:cSld>
  <p:clrMapOvr>
    <a:masterClrMapping/>
  </p:clrMapOvr>
  <p:transition spd="slow">
    <p:push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B4ABE5-CBD9-4D95-B4CB-2F9CA6879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926" y="531813"/>
            <a:ext cx="5327374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F75A4AA-82D3-48C1-AE5C-3EAB0E61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1761067"/>
            <a:ext cx="4541909" cy="1467517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15DE305D-23AE-4789-8209-2DF03D40CFF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74010" y="3650659"/>
            <a:ext cx="4542393" cy="128155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43777D-7B61-4718-BCC4-8A0AD85D1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03497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B4ABE5-CBD9-4D95-B4CB-2F9CA6879B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9926" y="531813"/>
            <a:ext cx="5327374" cy="579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43777D-7B61-4718-BCC4-8A0AD85D1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0" y="6367578"/>
            <a:ext cx="593640" cy="352922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7AE88FE-74CC-446C-A340-84F78DF110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4010" y="1843425"/>
            <a:ext cx="4542393" cy="317115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5"/>
                </a:solidFill>
              </a:defRPr>
            </a:lvl1pPr>
            <a:lvl2pPr>
              <a:defRPr sz="1600">
                <a:solidFill>
                  <a:schemeClr val="accent5"/>
                </a:solidFill>
              </a:defRPr>
            </a:lvl2pPr>
            <a:lvl3pPr>
              <a:defRPr sz="1400">
                <a:solidFill>
                  <a:schemeClr val="accent5"/>
                </a:solidFill>
              </a:defRPr>
            </a:lvl3pPr>
            <a:lvl4pPr>
              <a:defRPr sz="1200">
                <a:solidFill>
                  <a:schemeClr val="accent5"/>
                </a:solidFill>
              </a:defRPr>
            </a:lvl4pPr>
            <a:lvl5pPr>
              <a:defRPr sz="12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99387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5B1D83-AB57-49BB-B430-6DF99A943D79}"/>
              </a:ext>
            </a:extLst>
          </p:cNvPr>
          <p:cNvSpPr/>
          <p:nvPr userDrawn="1"/>
        </p:nvSpPr>
        <p:spPr>
          <a:xfrm>
            <a:off x="0" y="0"/>
            <a:ext cx="426261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561" y="1939378"/>
            <a:ext cx="3855494" cy="2979245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163B7920-8137-4207-93D6-AD67C3F17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481" y="2573615"/>
            <a:ext cx="5961888" cy="1710770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574974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5251" y="6506817"/>
            <a:ext cx="92074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Autofit/>
          </a:bodyPr>
          <a:lstStyle/>
          <a:p>
            <a:pPr>
              <a:defRPr/>
            </a:pPr>
            <a:fld id="{E8969A4D-7066-489B-89A2-4307E180FE3E}" type="slidenum">
              <a:rPr lang="en-CA" sz="1400" b="0">
                <a:solidFill>
                  <a:srgbClr val="00008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en-CA" sz="1400" b="0" dirty="0">
              <a:solidFill>
                <a:srgbClr val="0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28600"/>
            <a:ext cx="9448800" cy="783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4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8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8655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8CAA54-F862-4A0A-AEE3-EBA79FAE66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8253" y="1939378"/>
            <a:ext cx="3855494" cy="29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09563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4926127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388763"/>
      </p:ext>
    </p:extLst>
  </p:cSld>
  <p:clrMapOvr>
    <a:masterClrMapping/>
  </p:clrMapOvr>
  <p:transition spd="slow">
    <p:push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Color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3548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74" r:id="rId8"/>
    <p:sldLayoutId id="2147483675" r:id="rId9"/>
    <p:sldLayoutId id="2147483684" r:id="rId10"/>
    <p:sldLayoutId id="2147483682" r:id="rId11"/>
    <p:sldLayoutId id="2147483685" r:id="rId12"/>
    <p:sldLayoutId id="2147483686" r:id="rId13"/>
    <p:sldLayoutId id="2147483672" r:id="rId14"/>
    <p:sldLayoutId id="2147483687" r:id="rId15"/>
    <p:sldLayoutId id="2147483673" r:id="rId16"/>
    <p:sldLayoutId id="2147483688" r:id="rId17"/>
    <p:sldLayoutId id="2147483650" r:id="rId18"/>
    <p:sldLayoutId id="2147483689" r:id="rId19"/>
    <p:sldLayoutId id="2147483652" r:id="rId20"/>
    <p:sldLayoutId id="2147483690" r:id="rId21"/>
    <p:sldLayoutId id="2147483651" r:id="rId22"/>
    <p:sldLayoutId id="2147483691" r:id="rId23"/>
    <p:sldLayoutId id="2147483653" r:id="rId24"/>
    <p:sldLayoutId id="2147483692" r:id="rId25"/>
    <p:sldLayoutId id="2147483658" r:id="rId26"/>
    <p:sldLayoutId id="2147483693" r:id="rId27"/>
    <p:sldLayoutId id="2147483657" r:id="rId28"/>
    <p:sldLayoutId id="2147483694" r:id="rId29"/>
    <p:sldLayoutId id="2147483667" r:id="rId30"/>
    <p:sldLayoutId id="2147483695" r:id="rId31"/>
    <p:sldLayoutId id="2147483662" r:id="rId32"/>
    <p:sldLayoutId id="2147483696" r:id="rId33"/>
    <p:sldLayoutId id="2147483668" r:id="rId34"/>
    <p:sldLayoutId id="2147483697" r:id="rId35"/>
    <p:sldLayoutId id="2147483664" r:id="rId36"/>
    <p:sldLayoutId id="2147483698" r:id="rId37"/>
    <p:sldLayoutId id="2147483663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D3661-2EFC-437B-BC4E-73029B6F13B2}"/>
              </a:ext>
            </a:extLst>
          </p:cNvPr>
          <p:cNvSpPr txBox="1"/>
          <p:nvPr/>
        </p:nvSpPr>
        <p:spPr>
          <a:xfrm>
            <a:off x="1948873" y="1422400"/>
            <a:ext cx="800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87649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43048"/>
            <a:ext cx="11268362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1925" indent="-1431925"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Structure: </a:t>
            </a:r>
            <a:r>
              <a:rPr lang="en-US" sz="2600" dirty="0">
                <a:solidFill>
                  <a:srgbClr val="363636"/>
                </a:solidFill>
              </a:rPr>
              <a:t>AO contracts; profit share paid each year based on earned premium</a:t>
            </a:r>
            <a:br>
              <a:rPr lang="en-US" sz="2600" dirty="0">
                <a:solidFill>
                  <a:srgbClr val="363636"/>
                </a:solidFill>
              </a:rPr>
            </a:br>
            <a:r>
              <a:rPr lang="en-US" sz="2600" dirty="0">
                <a:solidFill>
                  <a:srgbClr val="363636"/>
                </a:solidFill>
              </a:rPr>
              <a:t>less claims</a:t>
            </a:r>
            <a:endParaRPr lang="en-US" sz="1600" b="1" dirty="0">
              <a:solidFill>
                <a:srgbClr val="363636"/>
              </a:solidFill>
            </a:endParaRP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rgbClr val="36363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Taxation: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Dealer taxed on profit share payments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Tax </a:t>
            </a:r>
            <a:r>
              <a:rPr lang="en-US" sz="2800" dirty="0">
                <a:solidFill>
                  <a:srgbClr val="363636"/>
                </a:solidFill>
              </a:rPr>
              <a:t>paid in the year of receipt</a:t>
            </a:r>
            <a:r>
              <a:rPr lang="en-US" sz="2600" dirty="0">
                <a:solidFill>
                  <a:srgbClr val="363636"/>
                </a:solidFill>
              </a:rPr>
              <a:t>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Ordinary income tax rate</a:t>
            </a:r>
            <a:endParaRPr lang="en-US" sz="2800" b="1" dirty="0">
              <a:solidFill>
                <a:srgbClr val="363636"/>
              </a:solidFill>
            </a:endParaRPr>
          </a:p>
          <a:p>
            <a:pPr>
              <a:spcAft>
                <a:spcPts val="600"/>
              </a:spcAft>
            </a:pPr>
            <a:br>
              <a:rPr lang="en-US" sz="1600" b="1" dirty="0">
                <a:solidFill>
                  <a:srgbClr val="363636"/>
                </a:solidFill>
              </a:rPr>
            </a:br>
            <a:r>
              <a:rPr lang="en-US" sz="2600" b="1" dirty="0">
                <a:solidFill>
                  <a:srgbClr val="363636"/>
                </a:solidFill>
              </a:rPr>
              <a:t>Taxes Paid: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36363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F313F-12CB-4C44-A444-1EAB8E6C9B05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Profit Share/Retro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8FA821-B186-48C1-B5A4-4B637AA57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296095"/>
              </p:ext>
            </p:extLst>
          </p:nvPr>
        </p:nvGraphicFramePr>
        <p:xfrm>
          <a:off x="329294" y="5287326"/>
          <a:ext cx="11533412" cy="741680"/>
        </p:xfrm>
        <a:graphic>
          <a:graphicData uri="http://schemas.openxmlformats.org/drawingml/2006/table">
            <a:tbl>
              <a:tblPr firstRow="1" bandRow="1"/>
              <a:tblGrid>
                <a:gridCol w="1048492">
                  <a:extLst>
                    <a:ext uri="{9D8B030D-6E8A-4147-A177-3AD203B41FA5}">
                      <a16:colId xmlns:a16="http://schemas.microsoft.com/office/drawing/2014/main" val="3624444326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461354383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2136500413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514459609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2028734605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1237331441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852740328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653403387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00408455"/>
                    </a:ext>
                  </a:extLst>
                </a:gridCol>
                <a:gridCol w="944155">
                  <a:extLst>
                    <a:ext uri="{9D8B030D-6E8A-4147-A177-3AD203B41FA5}">
                      <a16:colId xmlns:a16="http://schemas.microsoft.com/office/drawing/2014/main" val="2049470596"/>
                    </a:ext>
                  </a:extLst>
                </a:gridCol>
                <a:gridCol w="1152829">
                  <a:extLst>
                    <a:ext uri="{9D8B030D-6E8A-4147-A177-3AD203B41FA5}">
                      <a16:colId xmlns:a16="http://schemas.microsoft.com/office/drawing/2014/main" val="33304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Year 1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Year 2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5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25,744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82,441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151,037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207,263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254,854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259,856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203,159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134,563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78,337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30,746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1,428,000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984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43048"/>
            <a:ext cx="11268362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1925" indent="-1431925"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Structure: </a:t>
            </a:r>
            <a:r>
              <a:rPr lang="en-US" sz="2600" dirty="0">
                <a:solidFill>
                  <a:srgbClr val="363636"/>
                </a:solidFill>
              </a:rPr>
              <a:t>AO contracts; dealer participates through a company (RIC) taxed under </a:t>
            </a:r>
            <a:br>
              <a:rPr lang="en-US" sz="2600" dirty="0">
                <a:solidFill>
                  <a:srgbClr val="363636"/>
                </a:solidFill>
              </a:rPr>
            </a:br>
            <a:r>
              <a:rPr lang="en-US" sz="2600" dirty="0">
                <a:solidFill>
                  <a:srgbClr val="363636"/>
                </a:solidFill>
              </a:rPr>
              <a:t>IRC §831(b)</a:t>
            </a: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rgbClr val="36363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Taxation: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RIC tax on investment income; dealer taxed on dividends or liquidating distribution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RIC taxed each year; dealer taxed on the year of receipt of the dividends/distribution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RIC taxed at corporate rates (21%); dealer taxed at capital gains rate (20%) </a:t>
            </a:r>
            <a:endParaRPr lang="en-US" sz="2800" b="1" dirty="0">
              <a:solidFill>
                <a:srgbClr val="36363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F313F-12CB-4C44-A444-1EAB8E6C9B05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Reinsurance/CFC</a:t>
            </a:r>
          </a:p>
        </p:txBody>
      </p:sp>
    </p:spTree>
    <p:extLst>
      <p:ext uri="{BB962C8B-B14F-4D97-AF65-F5344CB8AC3E}">
        <p14:creationId xmlns:p14="http://schemas.microsoft.com/office/powerpoint/2010/main" val="6857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85184" y="1259633"/>
            <a:ext cx="107788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63636"/>
                </a:solidFill>
              </a:rPr>
              <a:t>Taxes Paid by RIC:</a:t>
            </a:r>
            <a:endParaRPr lang="en-US" sz="2600" dirty="0">
              <a:solidFill>
                <a:srgbClr val="363636"/>
              </a:solidFill>
              <a:latin typeface="+mj-lt"/>
            </a:endParaRPr>
          </a:p>
        </p:txBody>
      </p:sp>
      <p:pic>
        <p:nvPicPr>
          <p:cNvPr id="4" name="Picture 3" descr="A picture containing car, outdoor, road, transport&#10;&#10;Description automatically generated">
            <a:extLst>
              <a:ext uri="{FF2B5EF4-FFF2-40B4-BE49-F238E27FC236}">
                <a16:creationId xmlns:a16="http://schemas.microsoft.com/office/drawing/2014/main" id="{81A2F437-3AD8-4567-8C4D-4723AAF4C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60" y="3429000"/>
            <a:ext cx="4930990" cy="3053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5B35B-231C-4FA2-8318-4839028556C0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Reinsurance/CFC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4C16C4-BABC-4EDC-AD98-34234FA6D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077447"/>
              </p:ext>
            </p:extLst>
          </p:nvPr>
        </p:nvGraphicFramePr>
        <p:xfrm>
          <a:off x="329294" y="1833469"/>
          <a:ext cx="11533412" cy="741680"/>
        </p:xfrm>
        <a:graphic>
          <a:graphicData uri="http://schemas.openxmlformats.org/drawingml/2006/table">
            <a:tbl>
              <a:tblPr firstRow="1" bandRow="1"/>
              <a:tblGrid>
                <a:gridCol w="1048492">
                  <a:extLst>
                    <a:ext uri="{9D8B030D-6E8A-4147-A177-3AD203B41FA5}">
                      <a16:colId xmlns:a16="http://schemas.microsoft.com/office/drawing/2014/main" val="3624444326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461354383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2136500413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514459609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2028734605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1237331441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852740328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653403387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00408455"/>
                    </a:ext>
                  </a:extLst>
                </a:gridCol>
                <a:gridCol w="944155">
                  <a:extLst>
                    <a:ext uri="{9D8B030D-6E8A-4147-A177-3AD203B41FA5}">
                      <a16:colId xmlns:a16="http://schemas.microsoft.com/office/drawing/2014/main" val="2049470596"/>
                    </a:ext>
                  </a:extLst>
                </a:gridCol>
                <a:gridCol w="1152829">
                  <a:extLst>
                    <a:ext uri="{9D8B030D-6E8A-4147-A177-3AD203B41FA5}">
                      <a16:colId xmlns:a16="http://schemas.microsoft.com/office/drawing/2014/main" val="33304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Year 1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Year 2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5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6,070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17,462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27,291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35,527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42,441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42,323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36,532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32,437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30,070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29,165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299,318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9843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8D3CD91-B6D6-4206-8E56-60EC41BE3EF3}"/>
              </a:ext>
            </a:extLst>
          </p:cNvPr>
          <p:cNvSpPr txBox="1"/>
          <p:nvPr/>
        </p:nvSpPr>
        <p:spPr>
          <a:xfrm>
            <a:off x="385184" y="2839867"/>
            <a:ext cx="107788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363636"/>
                </a:solidFill>
              </a:rPr>
              <a:t>By shareholder: </a:t>
            </a:r>
            <a:r>
              <a:rPr lang="en-US" sz="2600" dirty="0">
                <a:solidFill>
                  <a:srgbClr val="363636"/>
                </a:solidFill>
              </a:rPr>
              <a:t>Depends on distributions, but will be at 20%</a:t>
            </a:r>
            <a:endParaRPr lang="en-US" sz="2600" dirty="0">
              <a:solidFill>
                <a:srgbClr val="36363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0649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5B35B-231C-4FA2-8318-4839028556C0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</a:rPr>
              <a:t>Tax Comparison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4C16C4-BABC-4EDC-AD98-34234FA6D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52511"/>
              </p:ext>
            </p:extLst>
          </p:nvPr>
        </p:nvGraphicFramePr>
        <p:xfrm>
          <a:off x="250911" y="1281381"/>
          <a:ext cx="11690178" cy="1483360"/>
        </p:xfrm>
        <a:graphic>
          <a:graphicData uri="http://schemas.openxmlformats.org/drawingml/2006/table">
            <a:tbl>
              <a:tblPr firstRow="1" bandRow="1"/>
              <a:tblGrid>
                <a:gridCol w="534838">
                  <a:extLst>
                    <a:ext uri="{9D8B030D-6E8A-4147-A177-3AD203B41FA5}">
                      <a16:colId xmlns:a16="http://schemas.microsoft.com/office/drawing/2014/main" val="212354910"/>
                    </a:ext>
                  </a:extLst>
                </a:gridCol>
                <a:gridCol w="957532">
                  <a:extLst>
                    <a:ext uri="{9D8B030D-6E8A-4147-A177-3AD203B41FA5}">
                      <a16:colId xmlns:a16="http://schemas.microsoft.com/office/drawing/2014/main" val="3624444326"/>
                    </a:ext>
                  </a:extLst>
                </a:gridCol>
                <a:gridCol w="948906">
                  <a:extLst>
                    <a:ext uri="{9D8B030D-6E8A-4147-A177-3AD203B41FA5}">
                      <a16:colId xmlns:a16="http://schemas.microsoft.com/office/drawing/2014/main" val="3461354383"/>
                    </a:ext>
                  </a:extLst>
                </a:gridCol>
                <a:gridCol w="957532">
                  <a:extLst>
                    <a:ext uri="{9D8B030D-6E8A-4147-A177-3AD203B41FA5}">
                      <a16:colId xmlns:a16="http://schemas.microsoft.com/office/drawing/2014/main" val="2136500413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3514459609"/>
                    </a:ext>
                  </a:extLst>
                </a:gridCol>
                <a:gridCol w="1017917">
                  <a:extLst>
                    <a:ext uri="{9D8B030D-6E8A-4147-A177-3AD203B41FA5}">
                      <a16:colId xmlns:a16="http://schemas.microsoft.com/office/drawing/2014/main" val="2028734605"/>
                    </a:ext>
                  </a:extLst>
                </a:gridCol>
                <a:gridCol w="1009291">
                  <a:extLst>
                    <a:ext uri="{9D8B030D-6E8A-4147-A177-3AD203B41FA5}">
                      <a16:colId xmlns:a16="http://schemas.microsoft.com/office/drawing/2014/main" val="1237331441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852740328"/>
                    </a:ext>
                  </a:extLst>
                </a:gridCol>
                <a:gridCol w="1061049">
                  <a:extLst>
                    <a:ext uri="{9D8B030D-6E8A-4147-A177-3AD203B41FA5}">
                      <a16:colId xmlns:a16="http://schemas.microsoft.com/office/drawing/2014/main" val="3653403387"/>
                    </a:ext>
                  </a:extLst>
                </a:gridCol>
                <a:gridCol w="1009290">
                  <a:extLst>
                    <a:ext uri="{9D8B030D-6E8A-4147-A177-3AD203B41FA5}">
                      <a16:colId xmlns:a16="http://schemas.microsoft.com/office/drawing/2014/main" val="300408455"/>
                    </a:ext>
                  </a:extLst>
                </a:gridCol>
                <a:gridCol w="940279">
                  <a:extLst>
                    <a:ext uri="{9D8B030D-6E8A-4147-A177-3AD203B41FA5}">
                      <a16:colId xmlns:a16="http://schemas.microsoft.com/office/drawing/2014/main" val="2049470596"/>
                    </a:ext>
                  </a:extLst>
                </a:gridCol>
                <a:gridCol w="1191831">
                  <a:extLst>
                    <a:ext uri="{9D8B030D-6E8A-4147-A177-3AD203B41FA5}">
                      <a16:colId xmlns:a16="http://schemas.microsoft.com/office/drawing/2014/main" val="33304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Year 1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Year 2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10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Total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5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DO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768,191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662,895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535,503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431,083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342,700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-482,591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-377,295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-249,903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-145,483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-57,100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1,428,000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98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P/S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25,744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82,441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151,037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207,263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254,854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259,856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203,159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134,563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78,337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30,746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1,428,000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249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CFC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6,070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17,462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27,291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35,527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42,441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42,323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36,532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32,437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30,070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29,165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299,318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8953455"/>
                  </a:ext>
                </a:extLst>
              </a:tr>
            </a:tbl>
          </a:graphicData>
        </a:graphic>
      </p:graphicFrame>
      <p:pic>
        <p:nvPicPr>
          <p:cNvPr id="8" name="Graphic 1">
            <a:extLst>
              <a:ext uri="{FF2B5EF4-FFF2-40B4-BE49-F238E27FC236}">
                <a16:creationId xmlns:a16="http://schemas.microsoft.com/office/drawing/2014/main" id="{4805711D-F2AD-4010-84BB-6AEF93723E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40835" y="2942657"/>
            <a:ext cx="7411278" cy="373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6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43048"/>
            <a:ext cx="1126836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Structure: </a:t>
            </a:r>
            <a:r>
              <a:rPr lang="en-US" sz="2600" dirty="0">
                <a:solidFill>
                  <a:srgbClr val="363636"/>
                </a:solidFill>
              </a:rPr>
              <a:t>Dealer forms his or her own warranty obligor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rgbClr val="36363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Taxation: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DOWC is taxed like an insurance company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Due to large net operating losses (NOLs), no taxes paid by the DOWC for 10-12 years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DOWC elects 831(b) treatment when NOLs run dry; avoids corporate tax on the U/G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Dividends taxed at capital gains rate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Liquidating distribution taxed at the capital gains rate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F313F-12CB-4C44-A444-1EAB8E6C9B05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DOWC</a:t>
            </a:r>
          </a:p>
        </p:txBody>
      </p:sp>
    </p:spTree>
    <p:extLst>
      <p:ext uri="{BB962C8B-B14F-4D97-AF65-F5344CB8AC3E}">
        <p14:creationId xmlns:p14="http://schemas.microsoft.com/office/powerpoint/2010/main" val="269813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43048"/>
            <a:ext cx="11268362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1925" indent="-1431925"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Structure: </a:t>
            </a:r>
            <a:r>
              <a:rPr lang="en-US" sz="2600" dirty="0">
                <a:solidFill>
                  <a:srgbClr val="363636"/>
                </a:solidFill>
              </a:rPr>
              <a:t>Off-shore multi-shareholder company where no shareholder owns 10% or more by vote or value; maintains no U.S. business contacts</a:t>
            </a:r>
          </a:p>
          <a:p>
            <a:pPr>
              <a:spcAft>
                <a:spcPts val="600"/>
              </a:spcAft>
            </a:pPr>
            <a:endParaRPr lang="en-US" sz="2600" b="1" dirty="0">
              <a:solidFill>
                <a:srgbClr val="363636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Taxation: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The company not subject to U.S. tax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Shareholder taxed on dividends at ordinary income rate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Liquidating distribution paid to the shareholder at the capital gains rate (except for RPPI)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F313F-12CB-4C44-A444-1EAB8E6C9B05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NCFC</a:t>
            </a:r>
          </a:p>
        </p:txBody>
      </p:sp>
    </p:spTree>
    <p:extLst>
      <p:ext uri="{BB962C8B-B14F-4D97-AF65-F5344CB8AC3E}">
        <p14:creationId xmlns:p14="http://schemas.microsoft.com/office/powerpoint/2010/main" val="191918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179116"/>
            <a:ext cx="1029854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600"/>
              </a:spcAft>
            </a:pPr>
            <a:r>
              <a:rPr lang="en-US" sz="3200" b="1" dirty="0">
                <a:solidFill>
                  <a:srgbClr val="363636"/>
                </a:solidFill>
              </a:rPr>
              <a:t>Flexible Investment Plan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We release a portion of UPR in excess of amount necessary to pay 110% of future benefits (FB)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40% minimum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If trust balance becomes deficient (less than 110% of FB), we suspend releases as necessary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Option to call releases if dealer stops producing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37689-781D-45C1-91D6-561FE7D3B514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Access to Funds: FIP</a:t>
            </a:r>
          </a:p>
        </p:txBody>
      </p:sp>
    </p:spTree>
    <p:extLst>
      <p:ext uri="{BB962C8B-B14F-4D97-AF65-F5344CB8AC3E}">
        <p14:creationId xmlns:p14="http://schemas.microsoft.com/office/powerpoint/2010/main" val="293602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179116"/>
            <a:ext cx="1029854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363636"/>
                </a:solidFill>
                <a:latin typeface="+mj-lt"/>
              </a:rPr>
              <a:t>Signing up for FIP: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363636"/>
                </a:solidFill>
              </a:rPr>
              <a:t>Three documents to execute: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FIP addendum to reinsurance agreement;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Demand promissory note to return funds; and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Principal owner guaranty</a:t>
            </a:r>
          </a:p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363636"/>
                </a:solidFill>
              </a:rPr>
              <a:t>One-year waiting period, which can be waived for existing dealers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37689-781D-45C1-91D6-561FE7D3B514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Access to Funds: FIP</a:t>
            </a:r>
          </a:p>
        </p:txBody>
      </p:sp>
    </p:spTree>
    <p:extLst>
      <p:ext uri="{BB962C8B-B14F-4D97-AF65-F5344CB8AC3E}">
        <p14:creationId xmlns:p14="http://schemas.microsoft.com/office/powerpoint/2010/main" val="193916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179116"/>
            <a:ext cx="1029854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>
                <a:solidFill>
                  <a:srgbClr val="363636"/>
                </a:solidFill>
                <a:latin typeface="+mj-lt"/>
              </a:rPr>
              <a:t>Sample FIP Calculation:</a:t>
            </a:r>
          </a:p>
          <a:p>
            <a:pPr marL="571500" indent="-5715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$2,040,000 annual premium; 65% loss ratio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37689-781D-45C1-91D6-561FE7D3B514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Access to Funds: FIP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FCCA27B-3217-49BA-BF34-6C4075A8D6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4018921"/>
              </p:ext>
            </p:extLst>
          </p:nvPr>
        </p:nvGraphicFramePr>
        <p:xfrm>
          <a:off x="2531807" y="2664542"/>
          <a:ext cx="7128387" cy="3850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42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660196" y="1806542"/>
            <a:ext cx="5178934" cy="43779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</a:pPr>
            <a:r>
              <a:rPr lang="en-US" sz="2800" b="1" dirty="0">
                <a:solidFill>
                  <a:schemeClr val="tx2"/>
                </a:solidFill>
              </a:rPr>
              <a:t>Expansion of FIP:</a:t>
            </a:r>
          </a:p>
          <a:p>
            <a:pPr marL="801688" indent="-458788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2"/>
                </a:solidFill>
              </a:rPr>
              <a:t>Will be adding other products</a:t>
            </a:r>
          </a:p>
          <a:p>
            <a:pPr marL="801688" indent="-458788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2"/>
                </a:solidFill>
              </a:rPr>
              <a:t>Still evaluating which products make sense; need credible and reliable data</a:t>
            </a:r>
          </a:p>
          <a:p>
            <a:pPr marL="801688" indent="-458788">
              <a:lnSpc>
                <a:spcPct val="9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2"/>
                </a:solidFill>
              </a:rPr>
              <a:t>Some products will not be included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person, wall, smiling&#10;&#10;Description automatically generated">
            <a:extLst>
              <a:ext uri="{FF2B5EF4-FFF2-40B4-BE49-F238E27FC236}">
                <a16:creationId xmlns:a16="http://schemas.microsoft.com/office/drawing/2014/main" id="{C3B05704-AB7F-4B7F-BEEB-F57A907AF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4" r="4" b="18519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3" descr="A close up of a car wheel&#10;&#10;Description automatically generated with medium confidence">
            <a:extLst>
              <a:ext uri="{FF2B5EF4-FFF2-40B4-BE49-F238E27FC236}">
                <a16:creationId xmlns:a16="http://schemas.microsoft.com/office/drawing/2014/main" id="{0E2FD88E-E2AE-4E1E-92BF-B3E2A6A796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r="8905" b="3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watch&#10;&#10;Description automatically generated">
            <a:extLst>
              <a:ext uri="{FF2B5EF4-FFF2-40B4-BE49-F238E27FC236}">
                <a16:creationId xmlns:a16="http://schemas.microsoft.com/office/drawing/2014/main" id="{8212CE47-EFC4-4F36-9634-5E90BBCA73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7" r="4276" b="2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711ACD-295E-4110-9019-D956F017C007}"/>
              </a:ext>
            </a:extLst>
          </p:cNvPr>
          <p:cNvSpPr txBox="1"/>
          <p:nvPr/>
        </p:nvSpPr>
        <p:spPr>
          <a:xfrm>
            <a:off x="664393" y="766093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</a:rPr>
              <a:t>Access to Funds: FIP</a:t>
            </a:r>
          </a:p>
        </p:txBody>
      </p:sp>
    </p:spTree>
    <p:extLst>
      <p:ext uri="{BB962C8B-B14F-4D97-AF65-F5344CB8AC3E}">
        <p14:creationId xmlns:p14="http://schemas.microsoft.com/office/powerpoint/2010/main" val="288643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B23E-8EEA-4801-9558-070CC16BE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255" y="1025236"/>
            <a:ext cx="6251496" cy="2815803"/>
          </a:xfrm>
        </p:spPr>
        <p:txBody>
          <a:bodyPr/>
          <a:lstStyle/>
          <a:p>
            <a:pPr algn="ctr"/>
            <a:r>
              <a:rPr lang="en-US" dirty="0"/>
              <a:t>Wealth-Building through the F&amp;I Department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C30128-25FE-42C3-AD60-664DA8491188}"/>
              </a:ext>
            </a:extLst>
          </p:cNvPr>
          <p:cNvSpPr txBox="1">
            <a:spLocks/>
          </p:cNvSpPr>
          <p:nvPr/>
        </p:nvSpPr>
        <p:spPr>
          <a:xfrm>
            <a:off x="5167746" y="3934691"/>
            <a:ext cx="5841999" cy="272215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/>
              <a:t>Kirk Borchardt</a:t>
            </a:r>
          </a:p>
          <a:p>
            <a:pPr algn="ctr"/>
            <a:r>
              <a:rPr lang="en-US" sz="3600" dirty="0"/>
              <a:t>Executive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114785882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3" descr="Houses by the beach">
            <a:extLst>
              <a:ext uri="{FF2B5EF4-FFF2-40B4-BE49-F238E27FC236}">
                <a16:creationId xmlns:a16="http://schemas.microsoft.com/office/drawing/2014/main" id="{544A2C34-8B40-4DDC-BF1A-C46D7F1769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00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7A327-47D4-47A1-9B79-33F0A3BB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311947"/>
            <a:ext cx="10058400" cy="13382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Expanding to Include Florida</a:t>
            </a:r>
          </a:p>
        </p:txBody>
      </p:sp>
    </p:spTree>
    <p:extLst>
      <p:ext uri="{BB962C8B-B14F-4D97-AF65-F5344CB8AC3E}">
        <p14:creationId xmlns:p14="http://schemas.microsoft.com/office/powerpoint/2010/main" val="803816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1809262" y="4851444"/>
            <a:ext cx="8573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dirty="0">
                <a:solidFill>
                  <a:srgbClr val="363636"/>
                </a:solidFill>
                <a:latin typeface="+mj-lt"/>
              </a:rPr>
              <a:t>Available to legacy Southwest Reinsure dealers</a:t>
            </a:r>
          </a:p>
        </p:txBody>
      </p:sp>
      <p:pic>
        <p:nvPicPr>
          <p:cNvPr id="13" name="Picture 12" descr="A group of light bulbs&#10;&#10;Description automatically generated with medium confidence">
            <a:extLst>
              <a:ext uri="{FF2B5EF4-FFF2-40B4-BE49-F238E27FC236}">
                <a16:creationId xmlns:a16="http://schemas.microsoft.com/office/drawing/2014/main" id="{08E46A9D-CD71-40C1-91E5-219F3EF05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97"/>
          <a:stretch/>
        </p:blipFill>
        <p:spPr>
          <a:xfrm>
            <a:off x="0" y="1021209"/>
            <a:ext cx="12192000" cy="3749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48017B-9D83-4EE6-91E1-EAB0B365D2F8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Access to Funds: FIP</a:t>
            </a:r>
          </a:p>
        </p:txBody>
      </p:sp>
    </p:spTree>
    <p:extLst>
      <p:ext uri="{BB962C8B-B14F-4D97-AF65-F5344CB8AC3E}">
        <p14:creationId xmlns:p14="http://schemas.microsoft.com/office/powerpoint/2010/main" val="425470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546C2-B283-4437-A1F1-2AB86A8B45E3}"/>
              </a:ext>
            </a:extLst>
          </p:cNvPr>
          <p:cNvSpPr txBox="1"/>
          <p:nvPr/>
        </p:nvSpPr>
        <p:spPr>
          <a:xfrm>
            <a:off x="4022435" y="1817470"/>
            <a:ext cx="3870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Q&amp;A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87550-C9EC-448E-BF87-A74A28EE4BE3}"/>
              </a:ext>
            </a:extLst>
          </p:cNvPr>
          <p:cNvSpPr txBox="1"/>
          <p:nvPr/>
        </p:nvSpPr>
        <p:spPr>
          <a:xfrm>
            <a:off x="3532908" y="3860800"/>
            <a:ext cx="4849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3819348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9071A6-786F-4FBF-8FBE-7ED3318A0E29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Introduction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67932" y="1243049"/>
            <a:ext cx="98644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Opening comments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Multiple structures – not just reinsurance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May seem like everything is cutting-edge new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“The more things change, the more they stay the same.”</a:t>
            </a:r>
          </a:p>
        </p:txBody>
      </p:sp>
    </p:spTree>
    <p:extLst>
      <p:ext uri="{BB962C8B-B14F-4D97-AF65-F5344CB8AC3E}">
        <p14:creationId xmlns:p14="http://schemas.microsoft.com/office/powerpoint/2010/main" val="145925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E05DB60-8D9B-4408-AC58-ADC3103E6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7"/>
          <a:stretch/>
        </p:blipFill>
        <p:spPr>
          <a:xfrm>
            <a:off x="2547110" y="-2"/>
            <a:ext cx="6859656" cy="6858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ABFF25-2BF0-415C-B54C-2A54FB0426DF}"/>
              </a:ext>
            </a:extLst>
          </p:cNvPr>
          <p:cNvSpPr txBox="1"/>
          <p:nvPr/>
        </p:nvSpPr>
        <p:spPr>
          <a:xfrm>
            <a:off x="9688946" y="5883564"/>
            <a:ext cx="2503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[c. 1975]</a:t>
            </a:r>
          </a:p>
        </p:txBody>
      </p:sp>
    </p:spTree>
    <p:extLst>
      <p:ext uri="{BB962C8B-B14F-4D97-AF65-F5344CB8AC3E}">
        <p14:creationId xmlns:p14="http://schemas.microsoft.com/office/powerpoint/2010/main" val="5699251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43048"/>
            <a:ext cx="5978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>
                <a:solidFill>
                  <a:srgbClr val="363636"/>
                </a:solidFill>
              </a:rPr>
              <a:t>Primary considerations:</a:t>
            </a:r>
          </a:p>
          <a:p>
            <a:pPr marL="569913" indent="-569913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Financial returns: It’s not the mousetrap – it’s the cheese</a:t>
            </a:r>
          </a:p>
          <a:p>
            <a:pPr marL="1027113" lvl="1" indent="-568325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1087438" algn="l"/>
              </a:tabLst>
            </a:pPr>
            <a:r>
              <a:rPr lang="en-US" sz="3200" dirty="0">
                <a:solidFill>
                  <a:srgbClr val="363636"/>
                </a:solidFill>
              </a:rPr>
              <a:t>Reserve level</a:t>
            </a:r>
          </a:p>
          <a:p>
            <a:pPr marL="1027113" lvl="1" indent="-568325">
              <a:spcAft>
                <a:spcPts val="1800"/>
              </a:spcAft>
              <a:buFont typeface="Wingdings" panose="05000000000000000000" pitchFamily="2" charset="2"/>
              <a:buChar char="Ø"/>
              <a:tabLst>
                <a:tab pos="1087438" algn="l"/>
              </a:tabLst>
            </a:pPr>
            <a:r>
              <a:rPr lang="en-US" sz="3200" dirty="0">
                <a:solidFill>
                  <a:srgbClr val="363636"/>
                </a:solidFill>
              </a:rPr>
              <a:t>Maximize investment core</a:t>
            </a:r>
          </a:p>
          <a:p>
            <a:pPr marL="569913" indent="-569913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Access to funds</a:t>
            </a:r>
          </a:p>
        </p:txBody>
      </p:sp>
      <p:pic>
        <p:nvPicPr>
          <p:cNvPr id="4" name="Picture 3" descr="A picture containing table, indoor, dining table&#10;&#10;Description automatically generated">
            <a:extLst>
              <a:ext uri="{FF2B5EF4-FFF2-40B4-BE49-F238E27FC236}">
                <a16:creationId xmlns:a16="http://schemas.microsoft.com/office/drawing/2014/main" id="{DAE2D185-D7A1-4B92-8D80-ECEEB55436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417" y="1770937"/>
            <a:ext cx="5257800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237511-8563-466E-B465-AB2DD0B31031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Profit Options</a:t>
            </a:r>
          </a:p>
        </p:txBody>
      </p:sp>
    </p:spTree>
    <p:extLst>
      <p:ext uri="{BB962C8B-B14F-4D97-AF65-F5344CB8AC3E}">
        <p14:creationId xmlns:p14="http://schemas.microsoft.com/office/powerpoint/2010/main" val="228243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74619"/>
            <a:ext cx="98644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Dealer obligor/first extended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Profit share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Reinsurance/CFC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Dealer Owned Warranty Corporation (DOWC)</a:t>
            </a:r>
          </a:p>
          <a:p>
            <a:pPr marL="571500" indent="-571500">
              <a:spcAft>
                <a:spcPts val="36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Reinsurance/NCFC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635F51-0F94-4A8F-AE30-EECC907BA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49" y="1395389"/>
            <a:ext cx="1589339" cy="1523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DBA25F-B923-47E3-9853-B38D961DDA2C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Profit Options</a:t>
            </a:r>
          </a:p>
        </p:txBody>
      </p:sp>
    </p:spTree>
    <p:extLst>
      <p:ext uri="{BB962C8B-B14F-4D97-AF65-F5344CB8AC3E}">
        <p14:creationId xmlns:p14="http://schemas.microsoft.com/office/powerpoint/2010/main" val="126579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60301"/>
            <a:ext cx="986443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Five years of production ($2,040,000 per year)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100/mo. new VSC and 100/mo. used VSC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Reserves:   $900 new and $800 used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Durations:   5-year new and 3-year used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Loss ratio:   65%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Total premiums:   $10,200,000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Total claims:   $6,630,000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363636"/>
                </a:solidFill>
              </a:rPr>
              <a:t>Underwriting profit:   $3,570,000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10BDD-8BA2-4F43-BA94-90EBD385C072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Assumptions</a:t>
            </a:r>
          </a:p>
        </p:txBody>
      </p:sp>
    </p:spTree>
    <p:extLst>
      <p:ext uri="{BB962C8B-B14F-4D97-AF65-F5344CB8AC3E}">
        <p14:creationId xmlns:p14="http://schemas.microsoft.com/office/powerpoint/2010/main" val="117646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80505"/>
            <a:ext cx="10141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What is taxed? Less is better than more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363636"/>
              </a:solidFill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When is it taxed? Later is better than earlier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sz="3600" dirty="0">
              <a:solidFill>
                <a:srgbClr val="363636"/>
              </a:solidFill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363636"/>
                </a:solidFill>
              </a:rPr>
              <a:t>At what rate is it taxed? Capital gains rate versus ordinary income rate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A184F-C600-43C6-9C7C-F39BD6CDFAC9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It’s All in the Taxes</a:t>
            </a:r>
          </a:p>
        </p:txBody>
      </p:sp>
    </p:spTree>
    <p:extLst>
      <p:ext uri="{BB962C8B-B14F-4D97-AF65-F5344CB8AC3E}">
        <p14:creationId xmlns:p14="http://schemas.microsoft.com/office/powerpoint/2010/main" val="292974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33319A-14AC-4D5F-BBD6-92BC45700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0933" y="29986"/>
            <a:ext cx="1479032" cy="9822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E3D1EB-08A1-4680-BDAE-444B0C7A7EB6}"/>
              </a:ext>
            </a:extLst>
          </p:cNvPr>
          <p:cNvSpPr txBox="1"/>
          <p:nvPr/>
        </p:nvSpPr>
        <p:spPr>
          <a:xfrm>
            <a:off x="376558" y="1243048"/>
            <a:ext cx="1126836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solidFill>
                  <a:srgbClr val="363636"/>
                </a:solidFill>
              </a:rPr>
              <a:t>Structure: </a:t>
            </a:r>
            <a:r>
              <a:rPr lang="en-US" sz="2600" dirty="0">
                <a:solidFill>
                  <a:srgbClr val="363636"/>
                </a:solidFill>
              </a:rPr>
              <a:t>DO contracts; failure to pay (FTP) CLIP; dealer holds all the reserves</a:t>
            </a:r>
          </a:p>
          <a:p>
            <a:pPr>
              <a:spcAft>
                <a:spcPts val="600"/>
              </a:spcAft>
            </a:pPr>
            <a:br>
              <a:rPr lang="en-US" sz="1600" b="1" dirty="0">
                <a:solidFill>
                  <a:srgbClr val="363636"/>
                </a:solidFill>
              </a:rPr>
            </a:br>
            <a:r>
              <a:rPr lang="en-US" sz="2600" b="1" dirty="0">
                <a:solidFill>
                  <a:srgbClr val="363636"/>
                </a:solidFill>
              </a:rPr>
              <a:t>Taxation: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Dealer taxed on full reserve $$ (most)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Tax paid in the year of receipt (earliest)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solidFill>
                  <a:srgbClr val="363636"/>
                </a:solidFill>
              </a:rPr>
              <a:t>Ordinary income tax rate (highest) (40%) </a:t>
            </a:r>
            <a:endParaRPr lang="en-US" sz="2800" b="1" dirty="0">
              <a:solidFill>
                <a:srgbClr val="363636"/>
              </a:solidFill>
            </a:endParaRPr>
          </a:p>
          <a:p>
            <a:pPr>
              <a:spcAft>
                <a:spcPts val="600"/>
              </a:spcAft>
            </a:pPr>
            <a:br>
              <a:rPr lang="en-US" sz="1600" b="1" dirty="0">
                <a:solidFill>
                  <a:srgbClr val="363636"/>
                </a:solidFill>
              </a:rPr>
            </a:br>
            <a:r>
              <a:rPr lang="en-US" sz="2600" b="1" dirty="0">
                <a:solidFill>
                  <a:srgbClr val="363636"/>
                </a:solidFill>
              </a:rPr>
              <a:t>Taxes Paid: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u="sng" dirty="0">
              <a:solidFill>
                <a:srgbClr val="363636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BF313F-12CB-4C44-A444-1EAB8E6C9B05}"/>
              </a:ext>
            </a:extLst>
          </p:cNvPr>
          <p:cNvSpPr txBox="1"/>
          <p:nvPr/>
        </p:nvSpPr>
        <p:spPr>
          <a:xfrm>
            <a:off x="376558" y="185734"/>
            <a:ext cx="488555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  <a:latin typeface="+mj-lt"/>
              </a:rPr>
              <a:t>Dealer Obligor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18FA821-B186-48C1-B5A4-4B637AA57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06259"/>
              </p:ext>
            </p:extLst>
          </p:nvPr>
        </p:nvGraphicFramePr>
        <p:xfrm>
          <a:off x="329294" y="4674862"/>
          <a:ext cx="11533412" cy="741680"/>
        </p:xfrm>
        <a:graphic>
          <a:graphicData uri="http://schemas.openxmlformats.org/drawingml/2006/table">
            <a:tbl>
              <a:tblPr firstRow="1" bandRow="1"/>
              <a:tblGrid>
                <a:gridCol w="1048492">
                  <a:extLst>
                    <a:ext uri="{9D8B030D-6E8A-4147-A177-3AD203B41FA5}">
                      <a16:colId xmlns:a16="http://schemas.microsoft.com/office/drawing/2014/main" val="3624444326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461354383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2136500413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514459609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2028734605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1237331441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852740328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653403387"/>
                    </a:ext>
                  </a:extLst>
                </a:gridCol>
                <a:gridCol w="1048492">
                  <a:extLst>
                    <a:ext uri="{9D8B030D-6E8A-4147-A177-3AD203B41FA5}">
                      <a16:colId xmlns:a16="http://schemas.microsoft.com/office/drawing/2014/main" val="300408455"/>
                    </a:ext>
                  </a:extLst>
                </a:gridCol>
                <a:gridCol w="944155">
                  <a:extLst>
                    <a:ext uri="{9D8B030D-6E8A-4147-A177-3AD203B41FA5}">
                      <a16:colId xmlns:a16="http://schemas.microsoft.com/office/drawing/2014/main" val="2049470596"/>
                    </a:ext>
                  </a:extLst>
                </a:gridCol>
                <a:gridCol w="1152829">
                  <a:extLst>
                    <a:ext uri="{9D8B030D-6E8A-4147-A177-3AD203B41FA5}">
                      <a16:colId xmlns:a16="http://schemas.microsoft.com/office/drawing/2014/main" val="3330440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Year 1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2"/>
                          </a:solidFill>
                        </a:rPr>
                        <a:t>Year 2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3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4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5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6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7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8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9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Year 10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E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57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768,191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662,895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535,503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431,083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342,700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-482,591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-377,295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-249,903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-145,483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-57,100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63636"/>
                          </a:solidFill>
                        </a:rPr>
                        <a:t>1,428,000</a:t>
                      </a:r>
                    </a:p>
                  </a:txBody>
                  <a:tcPr>
                    <a:lnL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E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3984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4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iAAWG - Colors">
      <a:dk1>
        <a:srgbClr val="363636"/>
      </a:dk1>
      <a:lt1>
        <a:srgbClr val="F0F0F0"/>
      </a:lt1>
      <a:dk2>
        <a:srgbClr val="002F6C"/>
      </a:dk2>
      <a:lt2>
        <a:srgbClr val="FFFFFF"/>
      </a:lt2>
      <a:accent1>
        <a:srgbClr val="FF585D"/>
      </a:accent1>
      <a:accent2>
        <a:srgbClr val="DBDE70"/>
      </a:accent2>
      <a:accent3>
        <a:srgbClr val="00A9E0"/>
      </a:accent3>
      <a:accent4>
        <a:srgbClr val="003DA5"/>
      </a:accent4>
      <a:accent5>
        <a:srgbClr val="7C878E"/>
      </a:accent5>
      <a:accent6>
        <a:srgbClr val="99D6EA"/>
      </a:accent6>
      <a:hlink>
        <a:srgbClr val="00B0F0"/>
      </a:hlink>
      <a:folHlink>
        <a:srgbClr val="738F97"/>
      </a:folHlink>
    </a:clrScheme>
    <a:fontScheme name="iAAWG - Fonts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5466</TotalTime>
  <Words>741</Words>
  <Application>Microsoft Office PowerPoint</Application>
  <PresentationFormat>Widescreen</PresentationFormat>
  <Paragraphs>218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Bold</vt:lpstr>
      <vt:lpstr>Times New Roman</vt:lpstr>
      <vt:lpstr>Wingdings</vt:lpstr>
      <vt:lpstr>Office Theme</vt:lpstr>
      <vt:lpstr>PowerPoint Presentation</vt:lpstr>
      <vt:lpstr>Wealth-Building through the F&amp;I Department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Expanding to Include Florida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Marlina</dc:creator>
  <cp:lastModifiedBy>Melinda O'Connell</cp:lastModifiedBy>
  <cp:revision>84</cp:revision>
  <dcterms:created xsi:type="dcterms:W3CDTF">2021-10-18T04:32:08Z</dcterms:created>
  <dcterms:modified xsi:type="dcterms:W3CDTF">2022-02-09T22:06:00Z</dcterms:modified>
</cp:coreProperties>
</file>